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media/image7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8.jpeg" ContentType="image/jpeg"/>
  <Override PartName="/ppt/media/image34.jpeg" ContentType="image/jpeg"/>
  <Override PartName="/ppt/media/image6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35.jpeg" ContentType="image/jpeg"/>
  <Override PartName="/ppt/media/image15.png" ContentType="image/png"/>
  <Override PartName="/ppt/media/image16.png" ContentType="image/png"/>
  <Override PartName="/ppt/media/image24.jpeg" ContentType="image/jpeg"/>
  <Override PartName="/ppt/media/image17.png" ContentType="image/png"/>
  <Override PartName="/ppt/media/image18.jpeg" ContentType="image/jpeg"/>
  <Override PartName="/ppt/media/image19.png" ContentType="image/png"/>
  <Override PartName="/ppt/media/image20.png" ContentType="image/png"/>
  <Override PartName="/ppt/media/image21.jpeg" ContentType="image/jpeg"/>
  <Override PartName="/ppt/media/image22.jpeg" ContentType="image/jpeg"/>
  <Override PartName="/ppt/media/image23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png" ContentType="image/png"/>
  <Override PartName="/ppt/media/image29.png" ContentType="image/png"/>
  <Override PartName="/ppt/media/image30.png" ContentType="image/png"/>
  <Override PartName="/ppt/media/image31.gif" ContentType="image/gif"/>
  <Override PartName="/ppt/media/image32.jpeg" ContentType="image/jpeg"/>
  <Override PartName="/ppt/media/image33.jpeg" ContentType="image/jpeg"/>
  <Override PartName="/ppt/media/image36.png" ContentType="image/png"/>
  <Override PartName="/ppt/media/image37.jpeg" ContentType="image/jpeg"/>
  <Override PartName="/ppt/media/image38.jpeg" ContentType="image/jpeg"/>
  <Override PartName="/ppt/media/image39.jpeg" ContentType="image/jpeg"/>
  <Override PartName="/ppt/media/image40.png" ContentType="image/png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718200" y="7433640"/>
            <a:ext cx="77724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70088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1820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2110320" y="5355360"/>
            <a:ext cx="4987800" cy="397764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2110320" y="5355360"/>
            <a:ext cx="4987800" cy="397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18200" y="3722760"/>
            <a:ext cx="7772400" cy="605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1820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70088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18200" y="7433640"/>
            <a:ext cx="77724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18200" y="7433640"/>
            <a:ext cx="77724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70088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71820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2110320" y="5355360"/>
            <a:ext cx="4987800" cy="397764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2110320" y="5355360"/>
            <a:ext cx="4987800" cy="397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718200" y="3722760"/>
            <a:ext cx="7772400" cy="605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71820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70088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18200" y="7433640"/>
            <a:ext cx="77724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18200" y="7433640"/>
            <a:ext cx="77724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70088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71820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2110320" y="5355360"/>
            <a:ext cx="4987800" cy="397764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2110320" y="5355360"/>
            <a:ext cx="4987800" cy="397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18200" y="3722760"/>
            <a:ext cx="7772400" cy="605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71820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397764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700880" y="743364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700880" y="5355720"/>
            <a:ext cx="37926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718200" y="7433640"/>
            <a:ext cx="7772400" cy="1897200"/>
          </a:xfrm>
          <a:prstGeom prst="rect">
            <a:avLst/>
          </a:prstGeom>
        </p:spPr>
        <p:txBody>
          <a:bodyPr lIns="0" rIns="0" tIns="0" bIns="0"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458200" y="360"/>
            <a:ext cx="685440" cy="6857640"/>
          </a:xfrm>
          <a:prstGeom prst="rect">
            <a:avLst/>
          </a:prstGeom>
          <a:solidFill>
            <a:srgbClr val="675e4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8458200" y="5486040"/>
            <a:ext cx="685440" cy="685440"/>
          </a:xfrm>
          <a:prstGeom prst="rect">
            <a:avLst/>
          </a:prstGeom>
          <a:solidFill>
            <a:srgbClr val="a9a57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85800" y="1904760"/>
            <a:ext cx="7543440" cy="25934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6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Click to edit Master title style</a:t>
            </a:r>
            <a:endParaRPr b="0" lang="en-US" sz="18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 rot="16200000">
            <a:off x="7551000" y="1645920"/>
            <a:ext cx="2437920" cy="3654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FA2AB4D-4218-4F36-B910-F53D16648DAB}" type="datetime">
              <a:rPr b="0" lang="en-US" sz="1200" spc="-1" strike="noStrike">
                <a:solidFill>
                  <a:srgbClr val="dfdcb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3/29/17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 rot="16200000">
            <a:off x="7586640" y="4048560"/>
            <a:ext cx="2367000" cy="3654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8531280" y="5648760"/>
            <a:ext cx="548640" cy="3960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05530A37-0ECC-4FDB-9F28-EDA641149B2B}" type="slidenum"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60380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2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6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4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8458200" y="360"/>
            <a:ext cx="685440" cy="6857640"/>
          </a:xfrm>
          <a:prstGeom prst="rect">
            <a:avLst/>
          </a:prstGeom>
          <a:solidFill>
            <a:srgbClr val="675e4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8458200" y="5486040"/>
            <a:ext cx="685440" cy="685440"/>
          </a:xfrm>
          <a:prstGeom prst="rect">
            <a:avLst/>
          </a:prstGeom>
          <a:solidFill>
            <a:srgbClr val="a9a57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7432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Click to edit Master title style</a:t>
            </a:r>
            <a:endParaRPr b="0" lang="en-US" sz="18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text styles</a:t>
            </a:r>
            <a:endParaRPr b="0" lang="en-US" sz="22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18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16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14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000" spc="-1" strike="noStrike">
              <a:solidFill>
                <a:srgbClr val="2f2b2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/>
          </p:nvPr>
        </p:nvSpPr>
        <p:spPr>
          <a:xfrm rot="16200000">
            <a:off x="7551000" y="1645920"/>
            <a:ext cx="2437920" cy="3654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50F1658B-3B56-417D-92F7-5F2C4D18BD91}" type="datetime">
              <a:rPr b="0" lang="en-US" sz="1200" spc="-1" strike="noStrike">
                <a:solidFill>
                  <a:srgbClr val="dfdcb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3/29/17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ftr"/>
          </p:nvPr>
        </p:nvSpPr>
        <p:spPr>
          <a:xfrm rot="16200000">
            <a:off x="7586640" y="4048560"/>
            <a:ext cx="2367000" cy="3654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sldNum"/>
          </p:nvPr>
        </p:nvSpPr>
        <p:spPr>
          <a:xfrm>
            <a:off x="8531280" y="5648760"/>
            <a:ext cx="548640" cy="3960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F5A77221-C770-4A51-9D45-23E16B2A75E0}" type="slidenum"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18200" y="3722760"/>
            <a:ext cx="7772400" cy="130644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41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title text format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18200" y="5355720"/>
            <a:ext cx="7772400" cy="39776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179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79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79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79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79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79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79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457200" y="6246720"/>
            <a:ext cx="2130120" cy="473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3126960" y="6246720"/>
            <a:ext cx="2898360" cy="4730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6555960" y="6246720"/>
            <a:ext cx="2130120" cy="473040"/>
          </a:xfrm>
          <a:prstGeom prst="rect">
            <a:avLst/>
          </a:prstGeom>
        </p:spPr>
        <p:txBody>
          <a:bodyPr lIns="0" rIns="0" tIns="0" bIns="0"/>
          <a:p>
            <a:pPr algn="r"/>
            <a:fld id="{AC50F02F-EEDE-4C93-8E02-20DA243C782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</a:t>
            </a:r>
            <a:fld id="{0520350D-007D-4BC0-B443-D1B410D7CE2B}" type="slidecount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61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0" y="3918600"/>
            <a:ext cx="457200" cy="97956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gif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hyperlink" Target="http://www.allibrero.com/mms173" TargetMode="External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85800" y="1904760"/>
            <a:ext cx="7543440" cy="2593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8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Eyes and Mind:</a:t>
            </a:r>
            <a:r>
              <a:rPr b="0" lang="en-US" sz="48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8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The Basics of Photographic Composition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685800" y="4572000"/>
            <a:ext cx="7414200" cy="1881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8f8e8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 Francis D. Librero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8f8e8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Assistant Professor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8f8e8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Faculty of Information and Communication Studies (FICS)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57200" y="274320"/>
            <a:ext cx="2314080" cy="1497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Elements of Design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47" name="Picture 2" descr=""/>
          <p:cNvPicPr/>
          <p:nvPr/>
        </p:nvPicPr>
        <p:blipFill>
          <a:blip r:embed="rId1"/>
          <a:stretch/>
        </p:blipFill>
        <p:spPr>
          <a:xfrm>
            <a:off x="3635640" y="116640"/>
            <a:ext cx="4464000" cy="669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320"/>
            <a:ext cx="2314080" cy="1497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Elements of Design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49" name="Picture 2" descr=""/>
          <p:cNvPicPr/>
          <p:nvPr/>
        </p:nvPicPr>
        <p:blipFill>
          <a:blip r:embed="rId1"/>
          <a:stretch/>
        </p:blipFill>
        <p:spPr>
          <a:xfrm>
            <a:off x="3635640" y="116640"/>
            <a:ext cx="4392000" cy="658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57200" y="274320"/>
            <a:ext cx="2314080" cy="1497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Elements of Design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51" name="Picture 2" descr=""/>
          <p:cNvPicPr/>
          <p:nvPr/>
        </p:nvPicPr>
        <p:blipFill>
          <a:blip r:embed="rId1"/>
          <a:stretch/>
        </p:blipFill>
        <p:spPr>
          <a:xfrm>
            <a:off x="3566880" y="121680"/>
            <a:ext cx="4460760" cy="669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Elements of Design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Principles of Design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Harmony 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Balance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Contrast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Emphasis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Unity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Principles: Harmony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Relationship between different elements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quality of forming a pleasing and consistent whole.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Principles: Balance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situation in which different elements are equal or in the correct proportions.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Principles: Contrast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Differences in colour, tone, or shape that contribute to the visual effect of a design or image.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Provides drama or even conflict in a frame.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Principles: Emphasis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Special importance, value, or prominence given to something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Assignment of an object as a central point of interest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Principles: Unity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quality or state of being one.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Combining of parts into a complex, but harmonious whole.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Photography Series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Part 1: Eyes and Mind (Composition)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Part 2: Technique (Exposure)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Part 3: Post Production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Photographic Composition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Alphabet = design elements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Grammar and syntax = design principles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Message or story = composition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Photographic Composition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866600" y="1600200"/>
            <a:ext cx="4800600" cy="479988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9400" rIns="149400" tIns="149400" bIns="149400" anchor="ctr"/>
          <a:p>
            <a:pPr algn="ctr">
              <a:lnSpc>
                <a:spcPct val="90000"/>
              </a:lnSpc>
            </a:pPr>
            <a:r>
              <a:rPr b="0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2466720" y="2800080"/>
            <a:ext cx="3600000" cy="360000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9400" rIns="149400" tIns="149400" bIns="149400" anchor="ctr"/>
          <a:p>
            <a:pPr algn="ctr">
              <a:lnSpc>
                <a:spcPct val="90000"/>
              </a:lnSpc>
            </a:pPr>
            <a:r>
              <a:rPr b="0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Principles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066840" y="4000680"/>
            <a:ext cx="2400120" cy="240012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9400" rIns="149400" tIns="149400" bIns="149400" anchor="ctr"/>
          <a:p>
            <a:pPr algn="ctr">
              <a:lnSpc>
                <a:spcPct val="90000"/>
              </a:lnSpc>
            </a:pPr>
            <a:r>
              <a:rPr b="0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Photographic Composition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way in which a whole or mixture is made up.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 as a strict set of rules, but a guide for identifying a scene’s general structure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Rule of Thirds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457200" y="4508640"/>
            <a:ext cx="7619760" cy="1872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Placement of a subject along the lines of an equally divided 3x3 grid over a frame.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76" name="Picture 2" descr=""/>
          <p:cNvPicPr/>
          <p:nvPr/>
        </p:nvPicPr>
        <p:blipFill>
          <a:blip r:embed="rId1"/>
          <a:stretch/>
        </p:blipFill>
        <p:spPr>
          <a:xfrm>
            <a:off x="1907280" y="1513800"/>
            <a:ext cx="4176360" cy="270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Rule of Thirds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78" name="Picture 2" descr=""/>
          <p:cNvPicPr/>
          <p:nvPr/>
        </p:nvPicPr>
        <p:blipFill>
          <a:blip r:embed="rId1"/>
          <a:stretch/>
        </p:blipFill>
        <p:spPr>
          <a:xfrm>
            <a:off x="803160" y="1600200"/>
            <a:ext cx="6927120" cy="480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Rule of Thirds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/>
        </p:blipFill>
        <p:spPr>
          <a:xfrm>
            <a:off x="803160" y="1600200"/>
            <a:ext cx="6927120" cy="4800240"/>
          </a:xfrm>
          <a:prstGeom prst="rect">
            <a:avLst/>
          </a:prstGeom>
          <a:ln>
            <a:noFill/>
          </a:ln>
        </p:spPr>
      </p:pic>
      <p:sp>
        <p:nvSpPr>
          <p:cNvPr id="181" name="Line 2"/>
          <p:cNvSpPr/>
          <p:nvPr/>
        </p:nvSpPr>
        <p:spPr>
          <a:xfrm>
            <a:off x="1042920" y="3284280"/>
            <a:ext cx="6480720" cy="36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3"/>
          <p:cNvSpPr/>
          <p:nvPr/>
        </p:nvSpPr>
        <p:spPr>
          <a:xfrm>
            <a:off x="1042920" y="4724640"/>
            <a:ext cx="6480720" cy="36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4"/>
          <p:cNvSpPr/>
          <p:nvPr/>
        </p:nvSpPr>
        <p:spPr>
          <a:xfrm>
            <a:off x="3203280" y="1844280"/>
            <a:ext cx="360" cy="424836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5"/>
          <p:cNvSpPr/>
          <p:nvPr/>
        </p:nvSpPr>
        <p:spPr>
          <a:xfrm>
            <a:off x="5291640" y="1844280"/>
            <a:ext cx="360" cy="424836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205280" y="1512720"/>
            <a:ext cx="6591600" cy="4943520"/>
          </a:xfrm>
          <a:prstGeom prst="rect">
            <a:avLst/>
          </a:prstGeom>
          <a:ln>
            <a:noFill/>
          </a:ln>
        </p:spPr>
      </p:pic>
      <p:sp>
        <p:nvSpPr>
          <p:cNvPr id="186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Rule of Thirds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205280" y="1512720"/>
            <a:ext cx="6591600" cy="4943520"/>
          </a:xfrm>
          <a:prstGeom prst="rect">
            <a:avLst/>
          </a:prstGeom>
          <a:ln>
            <a:noFill/>
          </a:ln>
        </p:spPr>
      </p:pic>
      <p:sp>
        <p:nvSpPr>
          <p:cNvPr id="188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Rule of Thirds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89" name="Line 2"/>
          <p:cNvSpPr/>
          <p:nvPr/>
        </p:nvSpPr>
        <p:spPr>
          <a:xfrm>
            <a:off x="1294920" y="3176280"/>
            <a:ext cx="6480720" cy="36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3"/>
          <p:cNvSpPr/>
          <p:nvPr/>
        </p:nvSpPr>
        <p:spPr>
          <a:xfrm>
            <a:off x="1294920" y="4832640"/>
            <a:ext cx="6480720" cy="36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4"/>
          <p:cNvSpPr/>
          <p:nvPr/>
        </p:nvSpPr>
        <p:spPr>
          <a:xfrm>
            <a:off x="3419280" y="1808280"/>
            <a:ext cx="360" cy="424836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Line 5"/>
          <p:cNvSpPr/>
          <p:nvPr/>
        </p:nvSpPr>
        <p:spPr>
          <a:xfrm>
            <a:off x="5651640" y="1808280"/>
            <a:ext cx="360" cy="424836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Radial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Radial composition is achieved when you have elements spread out from the center of a frame.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Radial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96" name="Content Placeholder 3" descr=""/>
          <p:cNvPicPr/>
          <p:nvPr/>
        </p:nvPicPr>
        <p:blipFill>
          <a:blip r:embed="rId1"/>
          <a:stretch/>
        </p:blipFill>
        <p:spPr>
          <a:xfrm>
            <a:off x="479880" y="1600200"/>
            <a:ext cx="7603560" cy="506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Elements of Design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Line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Shape 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Texture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Pattern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Color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Leading Lines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Placement of subjects along a line, which can either be explicit or implicit.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Effective tool in dictating how viewers move their eyes across a picture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Leading Lines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482040" y="1443960"/>
            <a:ext cx="7619760" cy="504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Leading Lines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3987000" y="127800"/>
            <a:ext cx="4367880" cy="659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Overlapping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Have subjects partially cover each other.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be achieved by: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40080" indent="-228240">
              <a:lnSpc>
                <a:spcPct val="100000"/>
              </a:lnSpc>
              <a:buClr>
                <a:srgbClr val="9cbe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having at least two elements of different distances from the photographer’s perspective and having one being in front of the other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40080" indent="-228240">
              <a:lnSpc>
                <a:spcPct val="100000"/>
              </a:lnSpc>
              <a:buClr>
                <a:srgbClr val="9cbeb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having multiple elements of different lateral positions looking like they are in contact, implying a degree of togetherness.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Overlapping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06" name="Picture 2" descr=""/>
          <p:cNvPicPr/>
          <p:nvPr/>
        </p:nvPicPr>
        <p:blipFill>
          <a:blip r:embed="rId1"/>
          <a:stretch/>
        </p:blipFill>
        <p:spPr>
          <a:xfrm>
            <a:off x="1066320" y="1600200"/>
            <a:ext cx="6400440" cy="480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Tall Crop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Further narrowing of a frame with vertical orientation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Removes unwanted elements on the left and/or right side of the frame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Provides greater emphasis on the subject.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57200" y="275040"/>
            <a:ext cx="3394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Tall Crop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10" name="Content Placeholder 6" descr=""/>
          <p:cNvPicPr/>
          <p:nvPr/>
        </p:nvPicPr>
        <p:blipFill>
          <a:blip r:embed="rId1"/>
          <a:stretch/>
        </p:blipFill>
        <p:spPr>
          <a:xfrm>
            <a:off x="3923640" y="116640"/>
            <a:ext cx="4424040" cy="663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457200" y="275040"/>
            <a:ext cx="3394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Tall Crop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12" name="Content Placeholder 6" descr=""/>
          <p:cNvPicPr/>
          <p:nvPr/>
        </p:nvPicPr>
        <p:blipFill>
          <a:blip r:embed="rId1"/>
          <a:stretch/>
        </p:blipFill>
        <p:spPr>
          <a:xfrm>
            <a:off x="4931640" y="116640"/>
            <a:ext cx="3336120" cy="667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Letterbox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Further narrowing of a frame with horizontal orientation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Removes unwanted elements on the upper and/or lower side of the frame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Provides greater emphasis on the subject.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Letterbox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16" name="Content Placeholder 3" descr=""/>
          <p:cNvPicPr/>
          <p:nvPr/>
        </p:nvPicPr>
        <p:blipFill>
          <a:blip r:embed="rId1"/>
          <a:stretch/>
        </p:blipFill>
        <p:spPr>
          <a:xfrm>
            <a:off x="642240" y="1600200"/>
            <a:ext cx="7248960" cy="480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Elements: Line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7200" y="2492640"/>
            <a:ext cx="7863840" cy="3632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straight or curved continuous extent of length without breadth.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Most basic, but perhaps most powerful element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Evoke various senses and feelings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Directs your eyes to move at a specific direction across an image.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30" name="Line 3"/>
          <p:cNvSpPr/>
          <p:nvPr/>
        </p:nvSpPr>
        <p:spPr>
          <a:xfrm>
            <a:off x="2411280" y="1844280"/>
            <a:ext cx="4464360" cy="360"/>
          </a:xfrm>
          <a:prstGeom prst="line">
            <a:avLst/>
          </a:prstGeom>
          <a:ln w="50760">
            <a:solidFill>
              <a:srgbClr val="a6a27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Letterbox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18" name="Content Placeholder 4" descr=""/>
          <p:cNvPicPr/>
          <p:nvPr/>
        </p:nvPicPr>
        <p:blipFill>
          <a:blip r:embed="rId1"/>
          <a:stretch/>
        </p:blipFill>
        <p:spPr>
          <a:xfrm>
            <a:off x="456840" y="1857960"/>
            <a:ext cx="7619760" cy="428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Symmetry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quality of being made up of exactly similar parts facing each other or around an axis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Symmetry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22" name="Picture 4" descr=""/>
          <p:cNvPicPr/>
          <p:nvPr/>
        </p:nvPicPr>
        <p:blipFill>
          <a:blip r:embed="rId1"/>
          <a:stretch/>
        </p:blipFill>
        <p:spPr>
          <a:xfrm>
            <a:off x="642240" y="1599840"/>
            <a:ext cx="7248960" cy="480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457200" y="275040"/>
            <a:ext cx="3394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Symmetry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24" name="Content Placeholder 3" descr=""/>
          <p:cNvPicPr/>
          <p:nvPr/>
        </p:nvPicPr>
        <p:blipFill>
          <a:blip r:embed="rId1"/>
          <a:stretch/>
        </p:blipFill>
        <p:spPr>
          <a:xfrm>
            <a:off x="3923640" y="116280"/>
            <a:ext cx="4424040" cy="663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Frame Within a Frame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of an element or elements in the foreground or background as additional frames for a subject.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Adds depth, perspective and emphasis on a subject. 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Frame Within a Frame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894600" y="1685160"/>
            <a:ext cx="6583680" cy="493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Rhythmic Elements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457200" y="1737360"/>
            <a:ext cx="7619760" cy="4663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Deliberate and purposeful repetitions of any design element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Rhythm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4023000" y="180000"/>
            <a:ext cx="4350960" cy="652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Golden Ratio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457200" y="4724640"/>
            <a:ext cx="7619760" cy="1675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Placement of subject and elements of interest along the lines of a Phi grid or the Fibonacci Spiral, as with the rule of thirds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1:0.618:1 grid ratio as opposed to the 1:1:1 ratio of the rule of thirds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37" name="Picture 3" descr=""/>
          <p:cNvPicPr/>
          <p:nvPr/>
        </p:nvPicPr>
        <p:blipFill>
          <a:blip r:embed="rId1"/>
          <a:stretch/>
        </p:blipFill>
        <p:spPr>
          <a:xfrm>
            <a:off x="683280" y="1276920"/>
            <a:ext cx="4053600" cy="3240000"/>
          </a:xfrm>
          <a:prstGeom prst="rect">
            <a:avLst/>
          </a:prstGeom>
          <a:ln>
            <a:noFill/>
          </a:ln>
        </p:spPr>
      </p:pic>
      <p:pic>
        <p:nvPicPr>
          <p:cNvPr id="238" name="Picture 2" descr=""/>
          <p:cNvPicPr/>
          <p:nvPr/>
        </p:nvPicPr>
        <p:blipFill>
          <a:blip r:embed="rId2"/>
          <a:stretch/>
        </p:blipFill>
        <p:spPr>
          <a:xfrm>
            <a:off x="5075640" y="2276640"/>
            <a:ext cx="3085920" cy="190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Elements: Shape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457200" y="3500640"/>
            <a:ext cx="8229240" cy="2624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outline of an object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arrangement of lines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Principal element of visually identifying a subject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3563640" y="1484280"/>
            <a:ext cx="1799280" cy="1800000"/>
          </a:xfrm>
          <a:prstGeom prst="rect">
            <a:avLst/>
          </a:prstGeom>
          <a:noFill/>
          <a:ln w="25560">
            <a:solidFill>
              <a:srgbClr val="7d7a5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Golden Ratio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40" name="Content Placeholder 4" descr=""/>
          <p:cNvPicPr/>
          <p:nvPr/>
        </p:nvPicPr>
        <p:blipFill>
          <a:blip r:embed="rId1"/>
          <a:stretch/>
        </p:blipFill>
        <p:spPr>
          <a:xfrm>
            <a:off x="3923640" y="116280"/>
            <a:ext cx="4402800" cy="664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Golden Ratio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42" name="Content Placeholder 6" descr=""/>
          <p:cNvPicPr/>
          <p:nvPr/>
        </p:nvPicPr>
        <p:blipFill>
          <a:blip r:embed="rId1"/>
          <a:stretch/>
        </p:blipFill>
        <p:spPr>
          <a:xfrm>
            <a:off x="3923640" y="116280"/>
            <a:ext cx="4402800" cy="664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Fill the Frame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Maximizing the space within the dimensions of a picture.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Fill the Frame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46" name="Content Placeholder 4" descr=""/>
          <p:cNvPicPr/>
          <p:nvPr/>
        </p:nvPicPr>
        <p:blipFill>
          <a:blip r:embed="rId1"/>
          <a:stretch/>
        </p:blipFill>
        <p:spPr>
          <a:xfrm>
            <a:off x="3931560" y="116280"/>
            <a:ext cx="4416120" cy="662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
</a:t>
            </a: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Fill the Frame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4389120" y="182880"/>
            <a:ext cx="4344120" cy="651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908640" y="1469520"/>
            <a:ext cx="7619760" cy="504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4516560" y="146880"/>
            <a:ext cx="4390200" cy="658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371600" y="1371600"/>
            <a:ext cx="6949440" cy="521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4572000" y="146880"/>
            <a:ext cx="4389120" cy="658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Composition: 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4617360" y="158760"/>
            <a:ext cx="4343760" cy="651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Elements: Form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57200" y="4364640"/>
            <a:ext cx="8229240" cy="1760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Provides depth and perspective on a shape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Shape = 2D ; Form = 3D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420000" y="1557000"/>
            <a:ext cx="2159640" cy="2159280"/>
          </a:xfrm>
          <a:prstGeom prst="cube">
            <a:avLst>
              <a:gd name="adj" fmla="val 25000"/>
            </a:avLst>
          </a:prstGeom>
          <a:noFill/>
          <a:ln w="25560">
            <a:solidFill>
              <a:srgbClr val="7d7a5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Questions, Anyone? 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Composition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Gear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Critique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Exposure “preview”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457200" y="27396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Thank you!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Multimedia Studies 173 Manual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http://www.allibrero.com/mms173</a:t>
            </a: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2179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Elements: Texture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457200" y="4220280"/>
            <a:ext cx="8229240" cy="1904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Tactile quality of a surface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Associated with our sense of feel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Capable of evoking strong feelings</a:t>
            </a:r>
            <a:endParaRPr b="0" lang="en-US" sz="32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3420000" y="1557000"/>
            <a:ext cx="2159640" cy="2159280"/>
          </a:xfrm>
          <a:prstGeom prst="cube">
            <a:avLst>
              <a:gd name="adj" fmla="val 25000"/>
            </a:avLst>
          </a:prstGeom>
          <a:blipFill>
            <a:blip r:embed="rId1"/>
            <a:tile/>
          </a:blipFill>
          <a:ln w="25560">
            <a:solidFill>
              <a:srgbClr val="7d7a5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Elements: Pattern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7200" y="4754880"/>
            <a:ext cx="8138160" cy="192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Evokes a feeling of stability and predictability</a:t>
            </a:r>
            <a:endParaRPr b="0" lang="en-US" sz="2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arrangement of shapes or forms that can be considered as organized or consistent</a:t>
            </a:r>
            <a:endParaRPr b="0" lang="en-US" sz="2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2742840" y="1371240"/>
            <a:ext cx="3200400" cy="320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57200" y="274320"/>
            <a:ext cx="7619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600" spc="-97" strike="noStrike">
                <a:solidFill>
                  <a:srgbClr val="675e47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Elements: Color</a:t>
            </a:r>
            <a:endParaRPr b="1" lang="en-US" sz="41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457200" y="4480200"/>
            <a:ext cx="8321040" cy="2194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 of an object or substance with respect to light reflected by the object</a:t>
            </a:r>
            <a:endParaRPr b="0" lang="en-US" sz="2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First thing a viewer notices in an image</a:t>
            </a:r>
            <a:endParaRPr b="0" lang="en-US" sz="2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343080" indent="-228240">
              <a:lnSpc>
                <a:spcPct val="100000"/>
              </a:lnSpc>
              <a:buClr>
                <a:srgbClr val="a9a57c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2f2b2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Elicit or suggest what may as well be the widest variety of feelings among all other elements</a:t>
            </a:r>
            <a:endParaRPr b="0" lang="en-US" sz="26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2795400" y="1371240"/>
            <a:ext cx="3108960" cy="310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416</TotalTime>
  <Application>LibreOffice/5.2.4.2$Windows_x86 LibreOffice_project/3d5603e1122f0f102b62521720ab13a38a4e0eb0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2017-03-28T12:53:51Z</dcterms:created>
  <dc:creator>King</dc:creator>
  <dc:description/>
  <dc:language>en-US</dc:language>
  <cp:lastModifiedBy/>
  <dcterms:modified xsi:type="dcterms:W3CDTF">2017-03-29T13:02:05Z</dcterms:modified>
  <cp:revision>33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51</vt:i4>
  </property>
</Properties>
</file>